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oboto Thin"/>
      <p:regular r:id="rId12"/>
      <p:bold r:id="rId13"/>
      <p:italic r:id="rId14"/>
      <p:boldItalic r:id="rId15"/>
    </p:embeddedFont>
    <p:embeddedFont>
      <p:font typeface="Roboto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Amatic SC"/>
      <p:regular r:id="rId24"/>
      <p:bold r:id="rId25"/>
    </p:embeddedFont>
    <p:embeddedFont>
      <p:font typeface="Inconsolata"/>
      <p:regular r:id="rId26"/>
      <p:bold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AmaticSC-regular.fntdata"/><Relationship Id="rId23" Type="http://schemas.openxmlformats.org/officeDocument/2006/relationships/font" Target="fonts/Roboto-boldItalic.fntdata"/><Relationship Id="rId26" Type="http://schemas.openxmlformats.org/officeDocument/2006/relationships/font" Target="fonts/Inconsolata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Inconsolata-bold.fntdata"/><Relationship Id="rId29" Type="http://schemas.openxmlformats.org/officeDocument/2006/relationships/font" Target="fonts/RobotoLigh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Thin-bold.fntdata"/><Relationship Id="rId12" Type="http://schemas.openxmlformats.org/officeDocument/2006/relationships/font" Target="fonts/RobotoThin-regular.fntdata"/><Relationship Id="rId15" Type="http://schemas.openxmlformats.org/officeDocument/2006/relationships/font" Target="fonts/RobotoThin-boldItalic.fntdata"/><Relationship Id="rId14" Type="http://schemas.openxmlformats.org/officeDocument/2006/relationships/font" Target="fonts/RobotoThin-italic.fntdata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19" Type="http://schemas.openxmlformats.org/officeDocument/2006/relationships/font" Target="fonts/RobotoMedium-boldItalic.fntdata"/><Relationship Id="rId18" Type="http://schemas.openxmlformats.org/officeDocument/2006/relationships/font" Target="fonts/Robot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567117b0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567117b0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567117b12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567117b12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67117b12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67117b12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567117b12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567117b12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67117b12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67117b12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567117b12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567117b12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67117b12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67117b12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10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99.png"/><Relationship Id="rId4" Type="http://schemas.openxmlformats.org/officeDocument/2006/relationships/image" Target="../media/image10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99.png"/><Relationship Id="rId4" Type="http://schemas.openxmlformats.org/officeDocument/2006/relationships/image" Target="../media/image6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109.png"/><Relationship Id="rId4" Type="http://schemas.openxmlformats.org/officeDocument/2006/relationships/image" Target="../media/image9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5.png"/><Relationship Id="rId4" Type="http://schemas.openxmlformats.org/officeDocument/2006/relationships/image" Target="../media/image58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77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63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56.png"/><Relationship Id="rId8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5" Type="http://schemas.openxmlformats.org/officeDocument/2006/relationships/image" Target="../media/image80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6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87.png"/><Relationship Id="rId4" Type="http://schemas.openxmlformats.org/officeDocument/2006/relationships/image" Target="../media/image71.png"/><Relationship Id="rId5" Type="http://schemas.openxmlformats.org/officeDocument/2006/relationships/image" Target="../media/image86.png"/><Relationship Id="rId6" Type="http://schemas.openxmlformats.org/officeDocument/2006/relationships/image" Target="../media/image6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75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5" Type="http://schemas.openxmlformats.org/officeDocument/2006/relationships/image" Target="../media/image74.png"/><Relationship Id="rId6" Type="http://schemas.openxmlformats.org/officeDocument/2006/relationships/image" Target="../media/image88.png"/><Relationship Id="rId7" Type="http://schemas.openxmlformats.org/officeDocument/2006/relationships/image" Target="../media/image73.png"/><Relationship Id="rId8" Type="http://schemas.openxmlformats.org/officeDocument/2006/relationships/image" Target="../media/image8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7.png"/><Relationship Id="rId3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Relationship Id="rId8" Type="http://schemas.openxmlformats.org/officeDocument/2006/relationships/image" Target="../media/image89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0.png"/><Relationship Id="rId4" Type="http://schemas.openxmlformats.org/officeDocument/2006/relationships/image" Target="../media/image93.png"/><Relationship Id="rId5" Type="http://schemas.openxmlformats.org/officeDocument/2006/relationships/image" Target="../media/image9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7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ulleted List 1–4 (Green) 1 Line Subhead">
  <p:cSld name="1_Bulleted List 1–4 (Green) 1 Line Subhead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2" name="Google Shape;1062;p58"/>
          <p:cNvSpPr txBox="1"/>
          <p:nvPr>
            <p:ph idx="2" type="subTitle"/>
          </p:nvPr>
        </p:nvSpPr>
        <p:spPr>
          <a:xfrm>
            <a:off x="0" y="671119"/>
            <a:ext cx="9144000" cy="4636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1063" name="Google Shape;1063;p58"/>
          <p:cNvGrpSpPr/>
          <p:nvPr/>
        </p:nvGrpSpPr>
        <p:grpSpPr>
          <a:xfrm>
            <a:off x="373977" y="1333500"/>
            <a:ext cx="8465223" cy="713668"/>
            <a:chOff x="498636" y="1727200"/>
            <a:chExt cx="11286964" cy="951557"/>
          </a:xfrm>
        </p:grpSpPr>
        <p:sp>
          <p:nvSpPr>
            <p:cNvPr id="1064" name="Google Shape;1064;p58"/>
            <p:cNvSpPr/>
            <p:nvPr/>
          </p:nvSpPr>
          <p:spPr>
            <a:xfrm>
              <a:off x="1854200" y="1771003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5" name="Google Shape;1065;p58"/>
            <p:cNvGrpSpPr/>
            <p:nvPr/>
          </p:nvGrpSpPr>
          <p:grpSpPr>
            <a:xfrm>
              <a:off x="498636" y="1771003"/>
              <a:ext cx="1174364" cy="892895"/>
              <a:chOff x="366636" y="1829879"/>
              <a:chExt cx="1030664" cy="783637"/>
            </a:xfrm>
          </p:grpSpPr>
          <p:sp>
            <p:nvSpPr>
              <p:cNvPr id="1066" name="Google Shape;1066;p58"/>
              <p:cNvSpPr/>
              <p:nvPr/>
            </p:nvSpPr>
            <p:spPr>
              <a:xfrm>
                <a:off x="366636" y="1829879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58"/>
              <p:cNvSpPr/>
              <p:nvPr/>
            </p:nvSpPr>
            <p:spPr>
              <a:xfrm rot="5400000">
                <a:off x="905457" y="2052099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F2F778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68" name="Google Shape;1068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51524" y="172720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9" name="Google Shape;1069;p58"/>
          <p:cNvGrpSpPr/>
          <p:nvPr/>
        </p:nvGrpSpPr>
        <p:grpSpPr>
          <a:xfrm>
            <a:off x="373977" y="2171040"/>
            <a:ext cx="8465223" cy="713668"/>
            <a:chOff x="498636" y="2843920"/>
            <a:chExt cx="11286964" cy="951557"/>
          </a:xfrm>
        </p:grpSpPr>
        <p:sp>
          <p:nvSpPr>
            <p:cNvPr id="1070" name="Google Shape;1070;p58"/>
            <p:cNvSpPr/>
            <p:nvPr/>
          </p:nvSpPr>
          <p:spPr>
            <a:xfrm>
              <a:off x="1854200" y="2885898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1" name="Google Shape;1071;p58"/>
            <p:cNvGrpSpPr/>
            <p:nvPr/>
          </p:nvGrpSpPr>
          <p:grpSpPr>
            <a:xfrm>
              <a:off x="498636" y="2885898"/>
              <a:ext cx="1174364" cy="892895"/>
              <a:chOff x="366636" y="2767143"/>
              <a:chExt cx="1030664" cy="783637"/>
            </a:xfrm>
          </p:grpSpPr>
          <p:sp>
            <p:nvSpPr>
              <p:cNvPr id="1072" name="Google Shape;1072;p58"/>
              <p:cNvSpPr/>
              <p:nvPr/>
            </p:nvSpPr>
            <p:spPr>
              <a:xfrm>
                <a:off x="366636" y="2767143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58"/>
              <p:cNvSpPr/>
              <p:nvPr/>
            </p:nvSpPr>
            <p:spPr>
              <a:xfrm rot="5400000">
                <a:off x="905457" y="2989363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AFCA54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74" name="Google Shape;1074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0229" y="2843920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5" name="Google Shape;1075;p58"/>
          <p:cNvGrpSpPr/>
          <p:nvPr/>
        </p:nvGrpSpPr>
        <p:grpSpPr>
          <a:xfrm>
            <a:off x="373977" y="3003050"/>
            <a:ext cx="8465223" cy="713668"/>
            <a:chOff x="498636" y="3953266"/>
            <a:chExt cx="11286964" cy="951557"/>
          </a:xfrm>
        </p:grpSpPr>
        <p:sp>
          <p:nvSpPr>
            <p:cNvPr id="1076" name="Google Shape;1076;p58"/>
            <p:cNvSpPr/>
            <p:nvPr/>
          </p:nvSpPr>
          <p:spPr>
            <a:xfrm>
              <a:off x="1854200" y="3996971"/>
              <a:ext cx="9931400" cy="892895"/>
            </a:xfrm>
            <a:prstGeom prst="roundRect">
              <a:avLst>
                <a:gd fmla="val 16667" name="adj"/>
              </a:avLst>
            </a:prstGeom>
            <a:solidFill>
              <a:srgbClr val="E7E8EB">
                <a:alpha val="63921"/>
              </a:srgb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77" name="Google Shape;1077;p58"/>
            <p:cNvGrpSpPr/>
            <p:nvPr/>
          </p:nvGrpSpPr>
          <p:grpSpPr>
            <a:xfrm>
              <a:off x="498636" y="3996971"/>
              <a:ext cx="1174364" cy="892895"/>
              <a:chOff x="353936" y="3693021"/>
              <a:chExt cx="1030664" cy="783637"/>
            </a:xfrm>
          </p:grpSpPr>
          <p:sp>
            <p:nvSpPr>
              <p:cNvPr id="1078" name="Google Shape;1078;p58"/>
              <p:cNvSpPr/>
              <p:nvPr/>
            </p:nvSpPr>
            <p:spPr>
              <a:xfrm>
                <a:off x="353936" y="3693021"/>
                <a:ext cx="933823" cy="783637"/>
              </a:xfrm>
              <a:prstGeom prst="roundRect">
                <a:avLst>
                  <a:gd fmla="val 16667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58"/>
              <p:cNvSpPr/>
              <p:nvPr/>
            </p:nvSpPr>
            <p:spPr>
              <a:xfrm rot="5400000">
                <a:off x="892757" y="3915241"/>
                <a:ext cx="637863" cy="345823"/>
              </a:xfrm>
              <a:prstGeom prst="triangle">
                <a:avLst>
                  <a:gd fmla="val 50000" name="adj"/>
                </a:avLst>
              </a:prstGeom>
              <a:solidFill>
                <a:srgbClr val="3CA779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905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080" name="Google Shape;108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2827" y="3953266"/>
              <a:ext cx="951557" cy="951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1" name="Google Shape;1081;p58"/>
          <p:cNvSpPr txBox="1"/>
          <p:nvPr>
            <p:ph idx="3" type="body"/>
          </p:nvPr>
        </p:nvSpPr>
        <p:spPr>
          <a:xfrm>
            <a:off x="-1" y="1375876"/>
            <a:ext cx="9144000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2" name="Google Shape;1082;p58"/>
          <p:cNvSpPr txBox="1"/>
          <p:nvPr>
            <p:ph idx="4" type="body"/>
          </p:nvPr>
        </p:nvSpPr>
        <p:spPr>
          <a:xfrm>
            <a:off x="-1" y="2213462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3" name="Google Shape;1083;p58"/>
          <p:cNvSpPr txBox="1"/>
          <p:nvPr>
            <p:ph idx="5" type="body"/>
          </p:nvPr>
        </p:nvSpPr>
        <p:spPr>
          <a:xfrm>
            <a:off x="0" y="3034136"/>
            <a:ext cx="9143998" cy="65345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1645925" spcFirstLastPara="1" rIns="20572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4" name="Google Shape;1084;p58"/>
          <p:cNvSpPr/>
          <p:nvPr/>
        </p:nvSpPr>
        <p:spPr>
          <a:xfrm>
            <a:off x="280115" y="1236372"/>
            <a:ext cx="1036861" cy="34000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5" name="Google Shape;108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848" y="1367650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977" y="3012419"/>
            <a:ext cx="860717" cy="688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976" y="2169983"/>
            <a:ext cx="860717" cy="688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59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0" name="Google Shape;1090;p59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1" name="Google Shape;1091;p59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2" name="Google Shape;1092;p59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93" name="Google Shape;1093;p59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ll Attention Slide">
  <p:cSld name="Call Attention Slide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60"/>
          <p:cNvSpPr txBox="1"/>
          <p:nvPr>
            <p:ph idx="1" type="subTitle"/>
          </p:nvPr>
        </p:nvSpPr>
        <p:spPr>
          <a:xfrm>
            <a:off x="270163" y="1512517"/>
            <a:ext cx="8873836" cy="3350428"/>
          </a:xfrm>
          <a:prstGeom prst="rect">
            <a:avLst/>
          </a:prstGeom>
          <a:noFill/>
          <a:ln>
            <a:noFill/>
          </a:ln>
        </p:spPr>
        <p:txBody>
          <a:bodyPr anchorCtr="0" anchor="t" bIns="342900" lIns="2400300" spcFirstLastPara="1" rIns="205725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6" name="Google Shape;1096;p60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7" name="Google Shape;1097;p60"/>
          <p:cNvSpPr txBox="1"/>
          <p:nvPr>
            <p:ph idx="2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theme" Target="../theme/theme2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7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13.1</a:t>
            </a:r>
            <a:endParaRPr/>
          </a:p>
        </p:txBody>
      </p:sp>
      <p:sp>
        <p:nvSpPr>
          <p:cNvPr id="1103" name="Google Shape;1103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ETL: Extract, Transform, Load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Google Shape;11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151150"/>
            <a:ext cx="8150179" cy="36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ETL</a:t>
            </a:r>
            <a:endParaRPr/>
          </a:p>
        </p:txBody>
      </p:sp>
      <p:sp>
        <p:nvSpPr>
          <p:cNvPr id="1110" name="Google Shape;1110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integration is an important part of working with data.</a:t>
            </a:r>
            <a:endParaRPr/>
          </a:p>
        </p:txBody>
      </p:sp>
      <p:sp>
        <p:nvSpPr>
          <p:cNvPr id="1111" name="Google Shape;1111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>
            <p:ph idx="1" type="subTitle"/>
          </p:nvPr>
        </p:nvSpPr>
        <p:spPr>
          <a:xfrm>
            <a:off x="876675" y="1938528"/>
            <a:ext cx="19884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Extract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Read the data, often from multiple sources.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2"/>
          <p:cNvSpPr txBox="1"/>
          <p:nvPr>
            <p:ph idx="2" type="subTitle"/>
          </p:nvPr>
        </p:nvSpPr>
        <p:spPr>
          <a:xfrm>
            <a:off x="3577800" y="1938528"/>
            <a:ext cx="19884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Transform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Clean and structure the data in desired form.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5" name="Google Shape;1115;p62"/>
          <p:cNvSpPr txBox="1"/>
          <p:nvPr>
            <p:ph idx="3" type="subTitle"/>
          </p:nvPr>
        </p:nvSpPr>
        <p:spPr>
          <a:xfrm>
            <a:off x="6401175" y="1938575"/>
            <a:ext cx="1771800" cy="17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Load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Write the data into a database for storage.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</a:t>
            </a:r>
            <a:endParaRPr/>
          </a:p>
        </p:txBody>
      </p:sp>
      <p:sp>
        <p:nvSpPr>
          <p:cNvPr id="1121" name="Google Shape;1121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may come from disparate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sources, such as: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4" name="Google Shape;1124;p63"/>
          <p:cNvSpPr/>
          <p:nvPr/>
        </p:nvSpPr>
        <p:spPr>
          <a:xfrm>
            <a:off x="3672101" y="101103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63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63"/>
          <p:cNvSpPr/>
          <p:nvPr/>
        </p:nvSpPr>
        <p:spPr>
          <a:xfrm>
            <a:off x="431819" y="1406826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63"/>
          <p:cNvSpPr txBox="1"/>
          <p:nvPr/>
        </p:nvSpPr>
        <p:spPr>
          <a:xfrm>
            <a:off x="0" y="140682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CSV files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8" name="Google Shape;1128;p63"/>
          <p:cNvSpPr/>
          <p:nvPr/>
        </p:nvSpPr>
        <p:spPr>
          <a:xfrm>
            <a:off x="431816" y="1935484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63"/>
          <p:cNvSpPr txBox="1"/>
          <p:nvPr/>
        </p:nvSpPr>
        <p:spPr>
          <a:xfrm>
            <a:off x="0" y="193547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JSON files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0" name="Google Shape;1130;p63"/>
          <p:cNvSpPr/>
          <p:nvPr/>
        </p:nvSpPr>
        <p:spPr>
          <a:xfrm>
            <a:off x="431816" y="2451301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63"/>
          <p:cNvSpPr txBox="1"/>
          <p:nvPr/>
        </p:nvSpPr>
        <p:spPr>
          <a:xfrm>
            <a:off x="0" y="2451300"/>
            <a:ext cx="2457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HTML tables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2" name="Google Shape;1132;p63"/>
          <p:cNvSpPr/>
          <p:nvPr/>
        </p:nvSpPr>
        <p:spPr>
          <a:xfrm>
            <a:off x="426469" y="2988787"/>
            <a:ext cx="19548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63"/>
          <p:cNvSpPr txBox="1"/>
          <p:nvPr/>
        </p:nvSpPr>
        <p:spPr>
          <a:xfrm>
            <a:off x="-5350" y="2988775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SQL databases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4" name="Google Shape;1134;p63"/>
          <p:cNvSpPr/>
          <p:nvPr/>
        </p:nvSpPr>
        <p:spPr>
          <a:xfrm>
            <a:off x="415040" y="35274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63"/>
          <p:cNvSpPr txBox="1"/>
          <p:nvPr/>
        </p:nvSpPr>
        <p:spPr>
          <a:xfrm>
            <a:off x="-16775" y="35274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i="0" lang="en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Spreadsheets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6" name="Google Shape;11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17" y="2310755"/>
            <a:ext cx="695154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39" name="Google Shape;1139;p63"/>
          <p:cNvSpPr/>
          <p:nvPr/>
        </p:nvSpPr>
        <p:spPr>
          <a:xfrm rot="-1560221">
            <a:off x="4588213" y="3264276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63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1" name="Google Shape;1141;p63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2" name="Google Shape;1142;p63"/>
          <p:cNvSpPr txBox="1"/>
          <p:nvPr/>
        </p:nvSpPr>
        <p:spPr>
          <a:xfrm>
            <a:off x="366622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Extract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3" name="Google Shape;1143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64"/>
          <p:cNvSpPr/>
          <p:nvPr/>
        </p:nvSpPr>
        <p:spPr>
          <a:xfrm>
            <a:off x="5500903" y="101103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Google Shape;1150;p64"/>
          <p:cNvSpPr txBox="1"/>
          <p:nvPr/>
        </p:nvSpPr>
        <p:spPr>
          <a:xfrm>
            <a:off x="5500903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1" name="Google Shape;1151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</a:t>
            </a:r>
            <a:endParaRPr/>
          </a:p>
        </p:txBody>
      </p:sp>
      <p:sp>
        <p:nvSpPr>
          <p:cNvPr id="1152" name="Google Shape;1152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Transform the data to suit business needs.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may include: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4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64"/>
          <p:cNvSpPr/>
          <p:nvPr/>
        </p:nvSpPr>
        <p:spPr>
          <a:xfrm>
            <a:off x="431819" y="1406826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0" y="140682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Google Shape;1158;p64"/>
          <p:cNvSpPr/>
          <p:nvPr/>
        </p:nvSpPr>
        <p:spPr>
          <a:xfrm>
            <a:off x="431816" y="1935484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64"/>
          <p:cNvSpPr txBox="1"/>
          <p:nvPr/>
        </p:nvSpPr>
        <p:spPr>
          <a:xfrm>
            <a:off x="0" y="1935475"/>
            <a:ext cx="2384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Summarization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Google Shape;1160;p64"/>
          <p:cNvSpPr/>
          <p:nvPr/>
        </p:nvSpPr>
        <p:spPr>
          <a:xfrm>
            <a:off x="431816" y="2451301"/>
            <a:ext cx="19494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1" name="Google Shape;1161;p64"/>
          <p:cNvSpPr txBox="1"/>
          <p:nvPr/>
        </p:nvSpPr>
        <p:spPr>
          <a:xfrm>
            <a:off x="0" y="2451300"/>
            <a:ext cx="24579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Selection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64"/>
          <p:cNvSpPr/>
          <p:nvPr/>
        </p:nvSpPr>
        <p:spPr>
          <a:xfrm>
            <a:off x="426469" y="2988787"/>
            <a:ext cx="19548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3" name="Google Shape;1163;p64"/>
          <p:cNvSpPr txBox="1"/>
          <p:nvPr/>
        </p:nvSpPr>
        <p:spPr>
          <a:xfrm>
            <a:off x="-5350" y="2988775"/>
            <a:ext cx="26775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Google Shape;1164;p64"/>
          <p:cNvSpPr/>
          <p:nvPr/>
        </p:nvSpPr>
        <p:spPr>
          <a:xfrm>
            <a:off x="415040" y="35274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64"/>
          <p:cNvSpPr txBox="1"/>
          <p:nvPr/>
        </p:nvSpPr>
        <p:spPr>
          <a:xfrm>
            <a:off x="-16775" y="35274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Filtering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6" name="Google Shape;11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9717" y="2310755"/>
            <a:ext cx="695154" cy="849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64"/>
          <p:cNvSpPr/>
          <p:nvPr/>
        </p:nvSpPr>
        <p:spPr>
          <a:xfrm rot="-1560221">
            <a:off x="4588213" y="3264276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64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1" name="Google Shape;1171;p64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2" name="Google Shape;1172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6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64"/>
          <p:cNvSpPr/>
          <p:nvPr/>
        </p:nvSpPr>
        <p:spPr>
          <a:xfrm>
            <a:off x="415040" y="4066164"/>
            <a:ext cx="1966200" cy="4209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5" name="Google Shape;1175;p64"/>
          <p:cNvSpPr txBox="1"/>
          <p:nvPr/>
        </p:nvSpPr>
        <p:spPr>
          <a:xfrm>
            <a:off x="-16775" y="4066175"/>
            <a:ext cx="27606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Aggregating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65"/>
          <p:cNvSpPr txBox="1"/>
          <p:nvPr>
            <p:ph type="title"/>
          </p:nvPr>
        </p:nvSpPr>
        <p:spPr>
          <a:xfrm>
            <a:off x="2544050" y="1545675"/>
            <a:ext cx="6063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Note: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We will use Python and pandas for transformation, which can also be done with SQL or a specialized ETL tool.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81" name="Google Shape;1181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2" name="Google Shape;1182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</a:t>
            </a:r>
            <a:endParaRPr/>
          </a:p>
        </p:txBody>
      </p:sp>
      <p:sp>
        <p:nvSpPr>
          <p:cNvPr id="1188" name="Google Shape;1188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Load the data into a final database that can be used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future analysis or business 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0" name="Google Shape;1190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6"/>
          <p:cNvSpPr/>
          <p:nvPr/>
        </p:nvSpPr>
        <p:spPr>
          <a:xfrm>
            <a:off x="431825" y="1406825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66"/>
          <p:cNvSpPr txBox="1"/>
          <p:nvPr/>
        </p:nvSpPr>
        <p:spPr>
          <a:xfrm>
            <a:off x="0" y="15592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relational or non-relational database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6"/>
          <p:cNvSpPr/>
          <p:nvPr/>
        </p:nvSpPr>
        <p:spPr>
          <a:xfrm>
            <a:off x="7472637" y="1023574"/>
            <a:ext cx="1465500" cy="3423900"/>
          </a:xfrm>
          <a:prstGeom prst="frame">
            <a:avLst>
              <a:gd fmla="val 12500" name="adj1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66"/>
          <p:cNvSpPr/>
          <p:nvPr/>
        </p:nvSpPr>
        <p:spPr>
          <a:xfrm>
            <a:off x="6861200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66"/>
          <p:cNvSpPr/>
          <p:nvPr/>
        </p:nvSpPr>
        <p:spPr>
          <a:xfrm>
            <a:off x="4697232" y="2637458"/>
            <a:ext cx="868800" cy="333000"/>
          </a:xfrm>
          <a:prstGeom prst="rightArrow">
            <a:avLst>
              <a:gd fmla="val 35116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6" name="Google Shape;119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7830" y="2275468"/>
            <a:ext cx="1100549" cy="106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3907" y="2263522"/>
            <a:ext cx="1011019" cy="10110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66"/>
          <p:cNvSpPr/>
          <p:nvPr/>
        </p:nvSpPr>
        <p:spPr>
          <a:xfrm flipH="1" rot="-9239779">
            <a:off x="4492933" y="1993029"/>
            <a:ext cx="1122873" cy="333145"/>
          </a:xfrm>
          <a:prstGeom prst="rightArrow">
            <a:avLst>
              <a:gd fmla="val 47721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66"/>
          <p:cNvSpPr txBox="1"/>
          <p:nvPr/>
        </p:nvSpPr>
        <p:spPr>
          <a:xfrm>
            <a:off x="7472636" y="4455674"/>
            <a:ext cx="1465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0" name="Google Shape;1200;p66"/>
          <p:cNvSpPr/>
          <p:nvPr/>
        </p:nvSpPr>
        <p:spPr>
          <a:xfrm rot="-1560221">
            <a:off x="4526506" y="3288622"/>
            <a:ext cx="1122873" cy="333145"/>
          </a:xfrm>
          <a:prstGeom prst="rightArrow">
            <a:avLst>
              <a:gd fmla="val 42342" name="adj1"/>
              <a:gd fmla="val 50000" name="adj2"/>
            </a:avLst>
          </a:prstGeom>
          <a:solidFill>
            <a:srgbClr val="DBDBD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1" name="Google Shape;1201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6553" y="3274540"/>
            <a:ext cx="883920" cy="851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5957" y="1272516"/>
            <a:ext cx="782671" cy="9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6"/>
          <p:cNvSpPr/>
          <p:nvPr/>
        </p:nvSpPr>
        <p:spPr>
          <a:xfrm>
            <a:off x="431763" y="2252525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6"/>
          <p:cNvSpPr txBox="1"/>
          <p:nvPr/>
        </p:nvSpPr>
        <p:spPr>
          <a:xfrm>
            <a:off x="-62" y="2404925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local or in </a:t>
            </a:r>
            <a:b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cloud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5" name="Google Shape;1205;p66"/>
          <p:cNvSpPr/>
          <p:nvPr/>
        </p:nvSpPr>
        <p:spPr>
          <a:xfrm>
            <a:off x="431700" y="3085538"/>
            <a:ext cx="2469000" cy="6933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66"/>
          <p:cNvSpPr txBox="1"/>
          <p:nvPr/>
        </p:nvSpPr>
        <p:spPr>
          <a:xfrm>
            <a:off x="-125" y="3237938"/>
            <a:ext cx="2900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731500" spcFirstLastPara="1" rIns="20572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 be a data lake or data warehouse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212" name="Google Shape;1212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